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32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22" r:id="rId62"/>
    <p:sldId id="323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</p:sldIdLst>
  <p:sldSz cx="9144000" cy="6858000" type="screen4x3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36224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Body Level One</a:t>
            </a:r>
          </a:p>
          <a:p>
            <a:pPr lvl="1">
              <a:defRPr sz="1800" b="0"/>
            </a:pPr>
            <a:r>
              <a:rPr sz="2400" b="1"/>
              <a:t>Body Level Two</a:t>
            </a:r>
          </a:p>
          <a:p>
            <a:pPr lvl="2">
              <a:defRPr sz="1800" b="0"/>
            </a:pPr>
            <a:r>
              <a:rPr sz="2400" b="1"/>
              <a:t>Body Level Three</a:t>
            </a:r>
          </a:p>
          <a:p>
            <a:pPr lvl="3">
              <a:defRPr sz="1800" b="0"/>
            </a:pPr>
            <a:r>
              <a:rPr sz="2400" b="1"/>
              <a:t>Body Level Four</a:t>
            </a:r>
          </a:p>
          <a:p>
            <a:pPr lvl="4">
              <a:defRPr sz="1800" b="0"/>
            </a:pPr>
            <a:r>
              <a:rPr sz="2400" b="1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LEARN Style Inventory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891470" y="754569"/>
            <a:ext cx="77634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34px #FFF, font-weight 400, background-color #043F59</a:t>
            </a:r>
          </a:p>
        </p:txBody>
      </p:sp>
      <p:sp>
        <p:nvSpPr>
          <p:cNvPr id="90" name="Shape 90"/>
          <p:cNvSpPr/>
          <p:nvPr/>
        </p:nvSpPr>
        <p:spPr>
          <a:xfrm>
            <a:off x="891469" y="2274988"/>
            <a:ext cx="722104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Title – Open Sans 26px #FFF, font-weight: bold, letter-spacing -1px</a:t>
            </a:r>
          </a:p>
        </p:txBody>
      </p:sp>
      <p:sp>
        <p:nvSpPr>
          <p:cNvPr id="91" name="Shape 91"/>
          <p:cNvSpPr/>
          <p:nvPr/>
        </p:nvSpPr>
        <p:spPr>
          <a:xfrm>
            <a:off x="901713" y="3636702"/>
            <a:ext cx="72107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Open Sans 20px Bold #FFF, background #12890e, padding 35px, </a:t>
            </a:r>
          </a:p>
        </p:txBody>
      </p:sp>
      <p:pic>
        <p:nvPicPr>
          <p:cNvPr id="92" name="image14.png" descr="Glyphicon-SC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64" y="1123900"/>
            <a:ext cx="993075" cy="781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15.png" descr="Title-SCT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964" y="2644319"/>
            <a:ext cx="7118544" cy="61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16.png" descr="Button-SCTA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64" y="4006034"/>
            <a:ext cx="2796004" cy="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7.png" descr="Button-Rollover_SCT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3964" y="5309006"/>
            <a:ext cx="2744543" cy="65183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891470" y="4908701"/>
            <a:ext cx="730252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Rollover – Open Sans 20px Bold #FFF, background #138F0E, padding 35px,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Action Bar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768554" y="702791"/>
            <a:ext cx="342061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Tile Default – Background #17415F</a:t>
            </a:r>
          </a:p>
        </p:txBody>
      </p:sp>
      <p:sp>
        <p:nvSpPr>
          <p:cNvPr id="101" name="Shape 101"/>
          <p:cNvSpPr/>
          <p:nvPr/>
        </p:nvSpPr>
        <p:spPr>
          <a:xfrm>
            <a:off x="778798" y="3512461"/>
            <a:ext cx="313382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Text – Open Sans 20px Bold #FFF</a:t>
            </a:r>
          </a:p>
        </p:txBody>
      </p:sp>
      <p:sp>
        <p:nvSpPr>
          <p:cNvPr id="102" name="Shape 102"/>
          <p:cNvSpPr/>
          <p:nvPr/>
        </p:nvSpPr>
        <p:spPr>
          <a:xfrm>
            <a:off x="768554" y="4912112"/>
            <a:ext cx="80784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Default – Open Sans 1.5em #FFF, Background #0A5C87, Rollover Background #0C6A9C</a:t>
            </a:r>
          </a:p>
        </p:txBody>
      </p:sp>
      <p:pic>
        <p:nvPicPr>
          <p:cNvPr id="103" name="image18.png" descr="Tile-ActionB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47" y="1072123"/>
            <a:ext cx="2851158" cy="1799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19.png" descr="Tile-Rollover-ActionB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7235" y="1072123"/>
            <a:ext cx="2740073" cy="19402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4435483" y="698277"/>
            <a:ext cx="3871178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Tile Rollover – Background #164769</a:t>
            </a:r>
          </a:p>
        </p:txBody>
      </p:sp>
      <p:pic>
        <p:nvPicPr>
          <p:cNvPr id="106" name="image20.png" descr="Title-ActionB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047" y="3916345"/>
            <a:ext cx="2569227" cy="35437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4424562" y="3495804"/>
            <a:ext cx="285274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30px #FFF</a:t>
            </a:r>
          </a:p>
        </p:txBody>
      </p:sp>
      <p:pic>
        <p:nvPicPr>
          <p:cNvPr id="108" name="image21.png" descr="Glyphicon-ActionBa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063" y="3875378"/>
            <a:ext cx="364085" cy="398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2.png" descr="Button-ActionB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1047" y="5286881"/>
            <a:ext cx="2635907" cy="694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Subscribe Module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065601" y="37561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Open Sans 20px Bold #FFF</a:t>
            </a:r>
          </a:p>
        </p:txBody>
      </p:sp>
      <p:sp>
        <p:nvSpPr>
          <p:cNvPr id="114" name="Shape 114"/>
          <p:cNvSpPr/>
          <p:nvPr/>
        </p:nvSpPr>
        <p:spPr>
          <a:xfrm>
            <a:off x="1075844" y="1484605"/>
            <a:ext cx="739471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Descriptor text – Open Sans 13px #FFF, line-height 17px </a:t>
            </a:r>
          </a:p>
        </p:txBody>
      </p:sp>
      <p:sp>
        <p:nvSpPr>
          <p:cNvPr id="115" name="Shape 115"/>
          <p:cNvSpPr/>
          <p:nvPr/>
        </p:nvSpPr>
        <p:spPr>
          <a:xfrm>
            <a:off x="1065601" y="2525790"/>
            <a:ext cx="66572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Form field default – Height 38px, background #EEE</a:t>
            </a:r>
          </a:p>
          <a:p>
            <a:pPr lvl="0"/>
            <a:r>
              <a:rPr sz="1600"/>
              <a:t>Button – Open Sans 16px Bold #FFF, Background #063346</a:t>
            </a:r>
          </a:p>
          <a:p>
            <a:pPr lvl="0"/>
            <a:r>
              <a:rPr sz="1600"/>
              <a:t> </a:t>
            </a:r>
          </a:p>
        </p:txBody>
      </p:sp>
      <p:sp>
        <p:nvSpPr>
          <p:cNvPr id="116" name="Shape 116"/>
          <p:cNvSpPr/>
          <p:nvPr/>
        </p:nvSpPr>
        <p:spPr>
          <a:xfrm>
            <a:off x="1075844" y="3796384"/>
            <a:ext cx="65343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rollover – Background #1295e8 </a:t>
            </a:r>
          </a:p>
        </p:txBody>
      </p:sp>
      <p:pic>
        <p:nvPicPr>
          <p:cNvPr id="117" name="image23.png" descr="ModuleH2-Subscrib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8" y="806584"/>
            <a:ext cx="4417666" cy="432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4.png" descr="Descriptor.Subscrib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8" y="1853937"/>
            <a:ext cx="6544965" cy="42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25.png" descr="FormField-Button-Subscrib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8" y="3126495"/>
            <a:ext cx="4274041" cy="43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26.png" descr="FormField-Button-Rollov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8" y="4150647"/>
            <a:ext cx="4250642" cy="43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7.png" descr="FormField-Tex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8" y="5138854"/>
            <a:ext cx="4291612" cy="437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1086087" y="4769522"/>
            <a:ext cx="595051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text – Open Sans 16px #555</a:t>
            </a:r>
          </a:p>
        </p:txBody>
      </p:sp>
      <p:pic>
        <p:nvPicPr>
          <p:cNvPr id="123" name="image28.png" descr="Footnote-Subscrib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907" y="6167678"/>
            <a:ext cx="18923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096331" y="5798346"/>
            <a:ext cx="63192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Footnote – Open Sans 10px #FFF, link 1px underline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 Module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065601" y="570213"/>
            <a:ext cx="45165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Open Sans 20px Bold #FFF, Rollover underline</a:t>
            </a:r>
          </a:p>
        </p:txBody>
      </p:sp>
      <p:pic>
        <p:nvPicPr>
          <p:cNvPr id="129" name="image29.png" descr="ModuleH2-B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8" y="939544"/>
            <a:ext cx="2428289" cy="46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5601" y="2786959"/>
            <a:ext cx="72615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Date – Open Sans 13px Bold #FFF, line-height 17px, border-bottom 2px Solid #39C</a:t>
            </a:r>
          </a:p>
        </p:txBody>
      </p:sp>
      <p:pic>
        <p:nvPicPr>
          <p:cNvPr id="131" name="image30.png" descr="Date-Blo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8" y="3156292"/>
            <a:ext cx="1349655" cy="3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065601" y="3838811"/>
            <a:ext cx="72615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Title – Open Sans 13px Regular #FFF, line-height 17px, Rollover underline </a:t>
            </a:r>
          </a:p>
        </p:txBody>
      </p:sp>
      <p:pic>
        <p:nvPicPr>
          <p:cNvPr id="133" name="image31.png" descr="Title-Blo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8" y="4279620"/>
            <a:ext cx="2314522" cy="22235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65602" y="1765880"/>
            <a:ext cx="29084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20px Bold #FFF</a:t>
            </a:r>
          </a:p>
        </p:txBody>
      </p:sp>
      <p:pic>
        <p:nvPicPr>
          <p:cNvPr id="135" name="image32.png" descr="Glyphicon-Blo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8" y="2175709"/>
            <a:ext cx="418687" cy="35887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065601" y="4865003"/>
            <a:ext cx="7261560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Height 38px, background #EEE</a:t>
            </a:r>
          </a:p>
          <a:p>
            <a:pPr lvl="0"/>
            <a:r>
              <a:rPr sz="1600"/>
              <a:t>Button – Open Sans 16px Bold #FFF, Background #063346</a:t>
            </a:r>
          </a:p>
          <a:p>
            <a:pPr lvl="0"/>
            <a:r>
              <a:rPr sz="1600"/>
              <a:t>Button rollover – Background #1295e8 </a:t>
            </a:r>
          </a:p>
          <a:p>
            <a:pPr lvl="0"/>
            <a:endParaRPr sz="1600"/>
          </a:p>
        </p:txBody>
      </p:sp>
      <p:pic>
        <p:nvPicPr>
          <p:cNvPr id="137" name="image33.png" descr="Button-Blog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8" y="5822588"/>
            <a:ext cx="1342870" cy="43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4.png" descr="Button-Rollover-Blog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23187" y="5822588"/>
            <a:ext cx="1369926" cy="43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Explainer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line-height 44px, letter-spacing normal</a:t>
            </a:r>
          </a:p>
        </p:txBody>
      </p:sp>
      <p:pic>
        <p:nvPicPr>
          <p:cNvPr id="143" name="image35.png" descr="H1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280" y="993840"/>
            <a:ext cx="5917611" cy="728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36.png" descr="H2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386" y="2429062"/>
            <a:ext cx="3461969" cy="403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1045115" y="211094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22px Font-weight 400 #666, line-height 24px</a:t>
            </a:r>
          </a:p>
        </p:txBody>
      </p:sp>
      <p:pic>
        <p:nvPicPr>
          <p:cNvPr id="146" name="image37.png" descr="NavTabs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386" y="3954791"/>
            <a:ext cx="2527121" cy="2403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45115" y="3304018"/>
            <a:ext cx="74049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Nav Tabs – Open Sans 16px Font-weight 400 #000, link #0C648C, background #eee, underline line-height 24px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024629" y="600938"/>
            <a:ext cx="7404953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Notification Box - Background #EEFAFE</a:t>
            </a:r>
          </a:p>
          <a:p>
            <a:pPr lvl="0"/>
            <a:r>
              <a:rPr sz="1600"/>
              <a:t>H2 – Open Sans 16px Bold #333, letter-spacing normal, line-height 32px</a:t>
            </a:r>
          </a:p>
          <a:p>
            <a:pPr lvl="0"/>
            <a:r>
              <a:rPr sz="1600"/>
              <a:t>P – Open Sans 16px #333, line-height 24px</a:t>
            </a:r>
          </a:p>
          <a:p>
            <a:pPr lvl="0"/>
            <a:r>
              <a:rPr sz="1600"/>
              <a:t>List – Open Sans 15px #333, link #0C648C</a:t>
            </a:r>
          </a:p>
          <a:p>
            <a:pPr lvl="0"/>
            <a:r>
              <a:rPr sz="1600"/>
              <a:t>Button – Open Sans 16px Bold #FFF, Background #0A5c87, Rollover #0C6A9C</a:t>
            </a:r>
          </a:p>
        </p:txBody>
      </p:sp>
      <p:pic>
        <p:nvPicPr>
          <p:cNvPr id="150" name="image38.png" descr="NotficationBox-Butto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218" y="2094998"/>
            <a:ext cx="4811193" cy="208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9.png" descr="BlockQuote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65" y="5299047"/>
            <a:ext cx="5632590" cy="93876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024629" y="4696524"/>
            <a:ext cx="74049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Block quote - Background #F2F2F2</a:t>
            </a:r>
          </a:p>
          <a:p>
            <a:pPr lvl="0"/>
            <a:r>
              <a:rPr sz="1600"/>
              <a:t>Open Sans 16px Bold #333, line-height 24px, link #0C648C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371600" y="3558456"/>
            <a:ext cx="6400800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Home, Get Coverage, Change or Update Plan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73414" y="478035"/>
            <a:ext cx="7404953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H3 – Bitter 21px font-weight normal #333, letter-spacing normal, line-height 25px</a:t>
            </a:r>
          </a:p>
          <a:p>
            <a:pPr lvl="0"/>
            <a:r>
              <a:rPr sz="1600"/>
              <a:t>P – Open Sans 16px #333, link #0C648C, border-bottom 1px #0C648C, line-height 24px</a:t>
            </a:r>
          </a:p>
          <a:p>
            <a:pPr lvl="0"/>
            <a:r>
              <a:rPr sz="1600"/>
              <a:t>Glossary-term – border-bottom dashed</a:t>
            </a:r>
          </a:p>
        </p:txBody>
      </p:sp>
      <p:pic>
        <p:nvPicPr>
          <p:cNvPr id="155" name="image40.png" descr="Cont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959" y="1392037"/>
            <a:ext cx="5940836" cy="240303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973414" y="4030638"/>
            <a:ext cx="740495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Tooltip</a:t>
            </a:r>
          </a:p>
          <a:p>
            <a:pPr lvl="0"/>
            <a:r>
              <a:rPr sz="1600"/>
              <a:t>Title – Bitter 21px #FFF font-weight normal</a:t>
            </a:r>
          </a:p>
          <a:p>
            <a:pPr lvl="0"/>
            <a:r>
              <a:rPr sz="1600"/>
              <a:t>Text – Open Sans 14px #CDEDFA font-weight normal, line-spacing 19px  </a:t>
            </a:r>
          </a:p>
          <a:p>
            <a:pPr lvl="0"/>
            <a:r>
              <a:rPr sz="1600"/>
              <a:t> </a:t>
            </a:r>
          </a:p>
        </p:txBody>
      </p:sp>
      <p:pic>
        <p:nvPicPr>
          <p:cNvPr id="157" name="image41.png" descr="List-Glossary-Rollover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638" y="4872032"/>
            <a:ext cx="5292817" cy="1675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42.png" descr="Accordian-Ope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83" y="1688140"/>
            <a:ext cx="6132703" cy="24514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034872" y="672633"/>
            <a:ext cx="74049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FAQ Question – Open Sans 16px font-weight normal #063346, letter-spacing normal, line-height 24px, border-bottom 1px #08425D</a:t>
            </a:r>
          </a:p>
          <a:p>
            <a:pPr lvl="0"/>
            <a:endParaRPr sz="1600"/>
          </a:p>
          <a:p>
            <a:pPr lvl="0"/>
            <a:r>
              <a:rPr sz="1600"/>
              <a:t>FAQ Question .answer – Open Sans 16px #666, line-height 24px</a:t>
            </a:r>
          </a:p>
        </p:txBody>
      </p:sp>
      <p:sp>
        <p:nvSpPr>
          <p:cNvPr id="161" name="Shape 161"/>
          <p:cNvSpPr/>
          <p:nvPr/>
        </p:nvSpPr>
        <p:spPr>
          <a:xfrm>
            <a:off x="1034872" y="4645135"/>
            <a:ext cx="3707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Survey H2 – Bitter 24px, line-height 32px</a:t>
            </a:r>
          </a:p>
        </p:txBody>
      </p:sp>
      <p:pic>
        <p:nvPicPr>
          <p:cNvPr id="162" name="image43.png" descr="H2-Survey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181" y="4973499"/>
            <a:ext cx="3472212" cy="492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44.png" descr="Radio-Survey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3254" y="4983688"/>
            <a:ext cx="2464861" cy="147011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977000" y="4639388"/>
            <a:ext cx="37074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Questions – Helvetica Neue 14px #3B3B3B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Article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045115" y="611181"/>
            <a:ext cx="74049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Take Action</a:t>
            </a:r>
          </a:p>
          <a:p>
            <a:pPr lvl="0"/>
            <a:r>
              <a:rPr sz="1600"/>
              <a:t>H4 – Open Sans 16px Bold#333, line-height 24px</a:t>
            </a:r>
          </a:p>
          <a:p>
            <a:pPr lvl="0"/>
            <a:r>
              <a:rPr sz="1600"/>
              <a:t>List –  Open Sans 16px normal, links #0C648C, Rollover underline</a:t>
            </a:r>
          </a:p>
        </p:txBody>
      </p:sp>
      <p:pic>
        <p:nvPicPr>
          <p:cNvPr id="169" name="image45.png" descr="Links-Artic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413" y="1503207"/>
            <a:ext cx="3523711" cy="24418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043881" y="4590107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46.png" descr="H1-Blog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158" y="829014"/>
            <a:ext cx="4032337" cy="76506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sp>
        <p:nvSpPr>
          <p:cNvPr id="176" name="Shape 176"/>
          <p:cNvSpPr/>
          <p:nvPr/>
        </p:nvSpPr>
        <p:spPr>
          <a:xfrm>
            <a:off x="1043881" y="1824872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#0C648C, letter-spacing normal, line-height 32px</a:t>
            </a:r>
          </a:p>
        </p:txBody>
      </p:sp>
      <p:pic>
        <p:nvPicPr>
          <p:cNvPr id="177" name="image47.png" descr="H2-Blog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67" y="2239597"/>
            <a:ext cx="3748759" cy="315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48.png" descr="Date-BlogP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67" y="3289429"/>
            <a:ext cx="1621332" cy="35374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045115" y="2950876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Date – Open Sans 14px #666, line-height 24px</a:t>
            </a:r>
          </a:p>
        </p:txBody>
      </p:sp>
      <p:pic>
        <p:nvPicPr>
          <p:cNvPr id="180" name="image49.png" descr="Categories-Archives-BlogP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318" y="4544738"/>
            <a:ext cx="2483606" cy="21429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050049" y="3929236"/>
            <a:ext cx="74049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H4 – Open Sans 16px Bold#333, line-height 24px</a:t>
            </a:r>
          </a:p>
          <a:p>
            <a:pPr lvl="0"/>
            <a:r>
              <a:rPr sz="1600"/>
              <a:t>List –  Open Sans 16px normal, links #0C648C, Rollover underline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1045115" y="611181"/>
            <a:ext cx="78146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– Open Sans 16px font-weight 700 #0E70B4, Background #EEE, rollover #0E70B4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949995" y="1064190"/>
            <a:ext cx="7315711" cy="1294259"/>
            <a:chOff x="0" y="0"/>
            <a:chExt cx="7315710" cy="1294257"/>
          </a:xfrm>
        </p:grpSpPr>
        <p:pic>
          <p:nvPicPr>
            <p:cNvPr id="184" name="image50.png" descr="Paginatio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633" y="0"/>
              <a:ext cx="7100807" cy="574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51.png" descr="PaginationRollove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02894"/>
              <a:ext cx="7315711" cy="791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Shape 187"/>
          <p:cNvSpPr/>
          <p:nvPr/>
        </p:nvSpPr>
        <p:spPr>
          <a:xfrm>
            <a:off x="1043881" y="2882766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Sitemap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192" name="image52.png" descr="H1-Sitema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577" y="970218"/>
            <a:ext cx="1778236" cy="49543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45115" y="188313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#0C648C, Rollover #08425d </a:t>
            </a:r>
          </a:p>
        </p:txBody>
      </p:sp>
      <p:pic>
        <p:nvPicPr>
          <p:cNvPr id="194" name="image53.png" descr="H2-LinkswRollover-Sitema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525" y="2299365"/>
            <a:ext cx="5848475" cy="349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54.png" descr="List-wRollover-Sitema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525" y="4622124"/>
            <a:ext cx="2998118" cy="194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1045115" y="4196988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List – Open Sans 1.5em font-weight 400 #0C648C, Rollover 1px #08425d </a:t>
            </a:r>
          </a:p>
        </p:txBody>
      </p:sp>
      <p:pic>
        <p:nvPicPr>
          <p:cNvPr id="197" name="image55.png" descr="H3-Sitem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474" y="3518698"/>
            <a:ext cx="1494498" cy="35286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045115" y="316422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H3 – Open Sans 16px font-weight 700 #333, Text-transform uppercase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Glossary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png" descr="H1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144" y="1095818"/>
            <a:ext cx="7380934" cy="1280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2.png" descr="Inner-p-link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144" y="4210101"/>
            <a:ext cx="2491066" cy="328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3.png" descr="Subhead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144" y="3051278"/>
            <a:ext cx="7380934" cy="478529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901713" y="652158"/>
            <a:ext cx="6481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Open Sans 60px #FFF font-weight 400, letter-spacing -2, line-height 67px</a:t>
            </a:r>
          </a:p>
        </p:txBody>
      </p:sp>
      <p:sp>
        <p:nvSpPr>
          <p:cNvPr id="58" name="Shape 58"/>
          <p:cNvSpPr/>
          <p:nvPr/>
        </p:nvSpPr>
        <p:spPr>
          <a:xfrm>
            <a:off x="901712" y="2681945"/>
            <a:ext cx="74833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Subhead – Open Sans 18px, letter-spacing 0, line-height 25px</a:t>
            </a:r>
          </a:p>
        </p:txBody>
      </p:sp>
      <p:sp>
        <p:nvSpPr>
          <p:cNvPr id="59" name="Shape 59"/>
          <p:cNvSpPr/>
          <p:nvPr/>
        </p:nvSpPr>
        <p:spPr>
          <a:xfrm>
            <a:off x="911957" y="3851011"/>
            <a:ext cx="74731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Below Primary CTA – Open Sans 13px #FFF, letter-spacing 0, line-height 18px</a:t>
            </a:r>
          </a:p>
        </p:txBody>
      </p:sp>
      <p:sp>
        <p:nvSpPr>
          <p:cNvPr id="60" name="Shape 60"/>
          <p:cNvSpPr/>
          <p:nvPr/>
        </p:nvSpPr>
        <p:spPr>
          <a:xfrm>
            <a:off x="901712" y="4865439"/>
            <a:ext cx="4106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Multiline Below Primary CTA – div 500px</a:t>
            </a:r>
          </a:p>
        </p:txBody>
      </p:sp>
      <p:pic>
        <p:nvPicPr>
          <p:cNvPr id="61" name="image4.png" descr="Dropdown_Text_Multilin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144" y="5234771"/>
            <a:ext cx="4277696" cy="1029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03" name="image56.png" descr="H1-Glossa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114" y="960146"/>
            <a:ext cx="1472796" cy="490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57.png" descr="AlphaSelect-Glossar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165" y="2419264"/>
            <a:ext cx="6949868" cy="42208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1055525" y="1994743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Nav – Open Sans 16px font-weight Bold #0C648C, Rollover #000000, Background #EEE</a:t>
            </a:r>
          </a:p>
        </p:txBody>
      </p:sp>
      <p:sp>
        <p:nvSpPr>
          <p:cNvPr id="206" name="Shape 206"/>
          <p:cNvSpPr/>
          <p:nvPr/>
        </p:nvSpPr>
        <p:spPr>
          <a:xfrm>
            <a:off x="1055524" y="3332689"/>
            <a:ext cx="8088477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Links</a:t>
            </a:r>
          </a:p>
          <a:p>
            <a:pPr lvl="0"/>
            <a:r>
              <a:rPr sz="1600"/>
              <a:t>H2 – Bitter 24px font-weight 400 #333, </a:t>
            </a:r>
          </a:p>
          <a:p>
            <a:pPr lvl="0"/>
            <a:r>
              <a:rPr sz="1600"/>
              <a:t>List – Open Sans 16px #0C648C, rollover #08425d underline, line-height 24px,  </a:t>
            </a:r>
          </a:p>
        </p:txBody>
      </p:sp>
      <p:pic>
        <p:nvPicPr>
          <p:cNvPr id="207" name="image58.png" descr="Links-wRollover-Glossar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039" y="4250421"/>
            <a:ext cx="7849243" cy="215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Modal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59.png" descr="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225" y="1534690"/>
            <a:ext cx="8269549" cy="413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865823" y="424400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24px font-weight 400 #333, letter-spacing normal, line-height 44px</a:t>
            </a:r>
          </a:p>
        </p:txBody>
      </p:sp>
      <p:pic>
        <p:nvPicPr>
          <p:cNvPr id="214" name="image60.png" descr="H1-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592" y="825674"/>
            <a:ext cx="6241979" cy="43913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865823" y="1490636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Text – Open Sans 1.5em font-weight 400 #333, line-height 24px</a:t>
            </a:r>
          </a:p>
        </p:txBody>
      </p:sp>
      <p:pic>
        <p:nvPicPr>
          <p:cNvPr id="216" name="image61.png" descr="P-SignUpMod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763" y="1829190"/>
            <a:ext cx="7286509" cy="5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62.png" descr="FormLabel-SignUpModa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84" y="2897558"/>
            <a:ext cx="1442588" cy="34215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879416" y="2563322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Label – Open Sans 16px font-weight 600 #666, line-height 24px</a:t>
            </a:r>
          </a:p>
        </p:txBody>
      </p:sp>
      <p:pic>
        <p:nvPicPr>
          <p:cNvPr id="219" name="image63.png" descr="FormField-SignUpMod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6930" y="3887487"/>
            <a:ext cx="4415727" cy="57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880764" y="351905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– Open Sans 1.5em font-weight normal #000, Border-color #EEE </a:t>
            </a:r>
          </a:p>
        </p:txBody>
      </p:sp>
      <p:pic>
        <p:nvPicPr>
          <p:cNvPr id="221" name="image64.png" descr="Button-SignUpModa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401" y="4936282"/>
            <a:ext cx="1479177" cy="64714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865822" y="4657492"/>
            <a:ext cx="77402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– Open Sans 16px font-weight 700 #FFF, Background #12890E, Rollover #0F720C </a:t>
            </a:r>
          </a:p>
        </p:txBody>
      </p:sp>
      <p:sp>
        <p:nvSpPr>
          <p:cNvPr id="223" name="Shape 223"/>
          <p:cNvSpPr/>
          <p:nvPr/>
        </p:nvSpPr>
        <p:spPr>
          <a:xfrm>
            <a:off x="868810" y="5743800"/>
            <a:ext cx="77402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Privacy Link – Open Sans 1.5em #0C648C, border-bottom 1px #0F720C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Contact Us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65.png" descr="H2-ContactU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509" y="1727091"/>
            <a:ext cx="32512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66.png" descr="H1-ContactU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09" y="625983"/>
            <a:ext cx="2367009" cy="69394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65823" y="424400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H1 – Bitter 36px font-weight 400 #333, letter-spacing normal, line-height 44px</a:t>
            </a:r>
          </a:p>
        </p:txBody>
      </p:sp>
      <p:sp>
        <p:nvSpPr>
          <p:cNvPr id="230" name="Shape 230"/>
          <p:cNvSpPr/>
          <p:nvPr/>
        </p:nvSpPr>
        <p:spPr>
          <a:xfrm>
            <a:off x="868811" y="1488152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#333, letter-spacing normal, line-height 32px</a:t>
            </a:r>
          </a:p>
        </p:txBody>
      </p:sp>
      <p:pic>
        <p:nvPicPr>
          <p:cNvPr id="231" name="image67.png" descr="DIVColumn-ContactU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117" y="2993090"/>
            <a:ext cx="3151592" cy="3656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65823" y="254837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– Same as Explainer / 2 column template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SHOP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865823" y="63608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37" name="image68.png" descr="H1-SH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75" y="937283"/>
            <a:ext cx="3996902" cy="568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878274" y="1709314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Label – Open Sans 21px font-weight 400 #666, line-height 40px</a:t>
            </a:r>
          </a:p>
        </p:txBody>
      </p:sp>
      <p:pic>
        <p:nvPicPr>
          <p:cNvPr id="239" name="image69.png" descr="Label-SHO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084" y="2035416"/>
            <a:ext cx="4295734" cy="336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 243"/>
          <p:cNvGrpSpPr/>
          <p:nvPr/>
        </p:nvGrpSpPr>
        <p:grpSpPr>
          <a:xfrm>
            <a:off x="747082" y="3249140"/>
            <a:ext cx="6907702" cy="2777679"/>
            <a:chOff x="0" y="0"/>
            <a:chExt cx="6907700" cy="2777678"/>
          </a:xfrm>
        </p:grpSpPr>
        <p:pic>
          <p:nvPicPr>
            <p:cNvPr id="240" name="image70.png" descr="Screen Shot 2015-02-19 at 10.10.14 AM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6898162" cy="1200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71.png" descr="Radio-SHOP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916578"/>
              <a:ext cx="6831374" cy="1014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72.png" descr="Radio-Rollover-SHOP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3570" y="1768164"/>
              <a:ext cx="6774131" cy="1009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Shape 244"/>
          <p:cNvSpPr/>
          <p:nvPr/>
        </p:nvSpPr>
        <p:spPr>
          <a:xfrm>
            <a:off x="878274" y="2682925"/>
            <a:ext cx="79995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Radio – Open Sans 21px font-weight 400 #666, line-height 40px</a:t>
            </a:r>
          </a:p>
          <a:p>
            <a:pPr lvl="0"/>
            <a:r>
              <a:rPr sz="1600"/>
              <a:t>Default background #eeeeee, Rollover #0e70b4, Selected #12890e, Selected rollover #0c5b09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249"/>
          <p:cNvGrpSpPr/>
          <p:nvPr/>
        </p:nvGrpSpPr>
        <p:grpSpPr>
          <a:xfrm>
            <a:off x="683692" y="5709696"/>
            <a:ext cx="6333873" cy="567342"/>
            <a:chOff x="0" y="0"/>
            <a:chExt cx="6333871" cy="567340"/>
          </a:xfrm>
        </p:grpSpPr>
        <p:pic>
          <p:nvPicPr>
            <p:cNvPr id="246" name="image73.png" descr="Buttons-SHO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264599" cy="567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74.png" descr="Buttons-Rollover1-SHOP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96852" y="116123"/>
              <a:ext cx="2011918" cy="37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75.png" descr="Buttons-Rollover2-SHOP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78809" y="28137"/>
              <a:ext cx="2255063" cy="4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Shape 250"/>
          <p:cNvSpPr/>
          <p:nvPr/>
        </p:nvSpPr>
        <p:spPr>
          <a:xfrm>
            <a:off x="865823" y="63608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– Open Sans 16px font-weight 400 #555, Background #EEE </a:t>
            </a:r>
          </a:p>
        </p:txBody>
      </p:sp>
      <p:pic>
        <p:nvPicPr>
          <p:cNvPr id="251" name="image76.png" descr="FormField-SHO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179" y="999542"/>
            <a:ext cx="6487183" cy="57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77.png" descr="HelpText-SHOP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4435" y="2612367"/>
            <a:ext cx="4868501" cy="7025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828469" y="1963271"/>
            <a:ext cx="782525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Help text– Open Sans 80% font-weight 400 #333, link #0C648C, border-bottom 1px #0C648C, Background #EEE, line-height 250% </a:t>
            </a:r>
          </a:p>
        </p:txBody>
      </p:sp>
      <p:pic>
        <p:nvPicPr>
          <p:cNvPr id="254" name="image78.png" descr="Instruction-SHOP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0920" y="3835462"/>
            <a:ext cx="3673166" cy="111240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840920" y="3476811"/>
            <a:ext cx="782525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Instructions– Open Sans 16px #333, line-height 24px, Background #CFEFFC,  </a:t>
            </a:r>
          </a:p>
        </p:txBody>
      </p:sp>
      <p:sp>
        <p:nvSpPr>
          <p:cNvPr id="256" name="Shape 256"/>
          <p:cNvSpPr/>
          <p:nvPr/>
        </p:nvSpPr>
        <p:spPr>
          <a:xfrm>
            <a:off x="840920" y="5185342"/>
            <a:ext cx="782525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Buttons– Open Sans 21px  font-weight 700 #FFF, line-height 24px</a:t>
            </a:r>
          </a:p>
          <a:p>
            <a:pPr lvl="0"/>
            <a:r>
              <a:rPr sz="1600"/>
              <a:t>Default Blue #0E70B4, Rollover #0c619c,  Default Green #12890E, Rollover #0f720c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Templates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5.png" descr="Button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135" y="1385651"/>
            <a:ext cx="3666820" cy="646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6.png" descr="Button-Rollover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382" y="2693838"/>
            <a:ext cx="3651264" cy="5732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029012" y="989833"/>
            <a:ext cx="71239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Open Sans 20px Bold #FFF, background #12890e, padding 35px, </a:t>
            </a:r>
          </a:p>
        </p:txBody>
      </p:sp>
      <p:sp>
        <p:nvSpPr>
          <p:cNvPr id="66" name="Shape 66"/>
          <p:cNvSpPr/>
          <p:nvPr/>
        </p:nvSpPr>
        <p:spPr>
          <a:xfrm>
            <a:off x="1028249" y="2328744"/>
            <a:ext cx="70530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Rollover – Open Sans 20px Bold #FFF, background #138F0E, padding 35px</a:t>
            </a:r>
          </a:p>
        </p:txBody>
      </p:sp>
      <p:pic>
        <p:nvPicPr>
          <p:cNvPr id="67" name="image7.png" descr="DualButton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624" y="3944742"/>
            <a:ext cx="4267877" cy="58637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058195" y="3569406"/>
            <a:ext cx="29978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Dual CTA – 35px between</a:t>
            </a:r>
          </a:p>
        </p:txBody>
      </p:sp>
      <p:pic>
        <p:nvPicPr>
          <p:cNvPr id="69" name="image8.png" descr="Dropdown-Her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112" y="5173007"/>
            <a:ext cx="5599403" cy="7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078679" y="4777185"/>
            <a:ext cx="71357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Dropdown – Open Sans 1.5em #555, dropdown height 44px, background #EEE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79.png" descr="Home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11" y="1070880"/>
            <a:ext cx="4119336" cy="515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80.png" descr="Landing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7953" y="1070880"/>
            <a:ext cx="4337019" cy="275791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76403" y="593678"/>
            <a:ext cx="24836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Home</a:t>
            </a:r>
          </a:p>
        </p:txBody>
      </p:sp>
      <p:sp>
        <p:nvSpPr>
          <p:cNvPr id="263" name="Shape 263"/>
          <p:cNvSpPr/>
          <p:nvPr/>
        </p:nvSpPr>
        <p:spPr>
          <a:xfrm>
            <a:off x="4458346" y="592630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Landing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81.png" descr="Explainer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58" y="1793103"/>
            <a:ext cx="4307039" cy="285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82.png" descr="Article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3077" y="1846026"/>
            <a:ext cx="3827187" cy="279861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316051" y="1303449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Explainer</a:t>
            </a:r>
          </a:p>
        </p:txBody>
      </p:sp>
      <p:sp>
        <p:nvSpPr>
          <p:cNvPr id="268" name="Shape 268"/>
          <p:cNvSpPr/>
          <p:nvPr/>
        </p:nvSpPr>
        <p:spPr>
          <a:xfrm>
            <a:off x="4905919" y="128657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Article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83.png" descr="ForResearcher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450" y="1725247"/>
            <a:ext cx="5553327" cy="366171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698152" y="125869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One Column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610996" y="125869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Two Column</a:t>
            </a:r>
          </a:p>
        </p:txBody>
      </p:sp>
      <p:pic>
        <p:nvPicPr>
          <p:cNvPr id="274" name="image84.png" descr="Contact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2" y="1821402"/>
            <a:ext cx="5747696" cy="4226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Glossary</a:t>
            </a:r>
          </a:p>
        </p:txBody>
      </p:sp>
      <p:pic>
        <p:nvPicPr>
          <p:cNvPr id="277" name="image85.png" descr="Glossary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2" y="1726644"/>
            <a:ext cx="6056053" cy="3943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86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2"/>
            <a:ext cx="6942595" cy="390996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86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2"/>
            <a:ext cx="6942595" cy="390996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511387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Sitemap</a:t>
            </a:r>
          </a:p>
        </p:txBody>
      </p:sp>
      <p:pic>
        <p:nvPicPr>
          <p:cNvPr id="286" name="image87.png" descr="Sitemap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192" y="1626516"/>
            <a:ext cx="6021617" cy="394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349515" y="1064173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SHOP</a:t>
            </a:r>
          </a:p>
        </p:txBody>
      </p:sp>
      <p:pic>
        <p:nvPicPr>
          <p:cNvPr id="289" name="image88.png" descr="SHOP1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717" y="1597246"/>
            <a:ext cx="6180567" cy="391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lang="en-US" sz="4400" dirty="0" smtClean="0"/>
              <a:t>SEP</a:t>
            </a:r>
            <a:endParaRPr sz="44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1029012" y="989833"/>
            <a:ext cx="712399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lang="en-US" sz="1600" dirty="0" smtClean="0"/>
              <a:t>Alerts </a:t>
            </a:r>
            <a:r>
              <a:rPr sz="1600" dirty="0" smtClean="0"/>
              <a:t>– </a:t>
            </a:r>
            <a:r>
              <a:rPr sz="1600" dirty="0"/>
              <a:t>Open Sans </a:t>
            </a:r>
            <a:r>
              <a:rPr lang="en-US" sz="1600" dirty="0" smtClean="0"/>
              <a:t>13</a:t>
            </a:r>
            <a:r>
              <a:rPr sz="1600" dirty="0" smtClean="0"/>
              <a:t>px </a:t>
            </a:r>
            <a:r>
              <a:rPr lang="en-US" sz="1600" dirty="0" smtClean="0"/>
              <a:t>Regular</a:t>
            </a:r>
            <a:r>
              <a:rPr sz="1600" dirty="0" smtClean="0"/>
              <a:t> </a:t>
            </a:r>
            <a:r>
              <a:rPr sz="1600" dirty="0"/>
              <a:t>#FFF, </a:t>
            </a:r>
            <a:r>
              <a:rPr lang="en-US" sz="1600" dirty="0" smtClean="0"/>
              <a:t>(blue) </a:t>
            </a:r>
            <a:r>
              <a:rPr sz="1600" dirty="0" smtClean="0"/>
              <a:t>background #</a:t>
            </a:r>
            <a:r>
              <a:rPr lang="en-US" sz="1600" dirty="0"/>
              <a:t>055072, (red) #b91e1f</a:t>
            </a:r>
            <a:endParaRPr sz="1600" dirty="0"/>
          </a:p>
        </p:txBody>
      </p:sp>
      <p:pic>
        <p:nvPicPr>
          <p:cNvPr id="3" name="Picture 2" descr="Blue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44" y="1577660"/>
            <a:ext cx="6367337" cy="337288"/>
          </a:xfrm>
          <a:prstGeom prst="rect">
            <a:avLst/>
          </a:prstGeom>
        </p:spPr>
      </p:pic>
      <p:pic>
        <p:nvPicPr>
          <p:cNvPr id="4" name="Picture 3" descr="RedAl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44" y="2014564"/>
            <a:ext cx="6367337" cy="366407"/>
          </a:xfrm>
          <a:prstGeom prst="rect">
            <a:avLst/>
          </a:prstGeom>
        </p:spPr>
      </p:pic>
      <p:pic>
        <p:nvPicPr>
          <p:cNvPr id="5" name="Picture 4" descr="SecondaryAle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30" y="3572479"/>
            <a:ext cx="2653057" cy="1423807"/>
          </a:xfrm>
          <a:prstGeom prst="rect">
            <a:avLst/>
          </a:prstGeom>
        </p:spPr>
      </p:pic>
      <p:sp>
        <p:nvSpPr>
          <p:cNvPr id="14" name="Shape 65"/>
          <p:cNvSpPr/>
          <p:nvPr/>
        </p:nvSpPr>
        <p:spPr>
          <a:xfrm>
            <a:off x="1029012" y="3057114"/>
            <a:ext cx="712399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lang="en-US" sz="1600" dirty="0" smtClean="0"/>
              <a:t>Secondary Alert </a:t>
            </a:r>
            <a:r>
              <a:rPr sz="1600" dirty="0" smtClean="0"/>
              <a:t>– </a:t>
            </a:r>
            <a:r>
              <a:rPr sz="1600" dirty="0"/>
              <a:t>Open Sans </a:t>
            </a:r>
            <a:r>
              <a:rPr lang="en-US" sz="1600" dirty="0" smtClean="0"/>
              <a:t>21</a:t>
            </a:r>
            <a:r>
              <a:rPr sz="1600" dirty="0" smtClean="0"/>
              <a:t>px </a:t>
            </a:r>
            <a:r>
              <a:rPr lang="en-US" sz="1600" dirty="0" smtClean="0"/>
              <a:t>Bold</a:t>
            </a:r>
            <a:r>
              <a:rPr sz="1600" dirty="0" smtClean="0"/>
              <a:t> </a:t>
            </a:r>
            <a:r>
              <a:rPr lang="en-US" sz="1600" dirty="0" smtClean="0"/>
              <a:t>&amp; 13px </a:t>
            </a:r>
            <a:r>
              <a:rPr sz="1600" dirty="0" smtClean="0"/>
              <a:t>#</a:t>
            </a:r>
            <a:r>
              <a:rPr sz="1600" dirty="0"/>
              <a:t>FFF, </a:t>
            </a:r>
            <a:r>
              <a:rPr sz="1600" dirty="0" smtClean="0"/>
              <a:t>background #</a:t>
            </a:r>
            <a:r>
              <a:rPr lang="en-US" sz="1600" dirty="0" smtClean="0"/>
              <a:t>0C567B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37107126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H1 – Bitter 36px font-weight 400 </a:t>
            </a:r>
            <a:r>
              <a:rPr sz="1600" dirty="0" smtClean="0"/>
              <a:t>#</a:t>
            </a:r>
            <a:r>
              <a:rPr lang="en-US" sz="1600" dirty="0" smtClean="0"/>
              <a:t>FFF</a:t>
            </a:r>
            <a:r>
              <a:rPr sz="1600" dirty="0" smtClean="0"/>
              <a:t>, </a:t>
            </a:r>
            <a:r>
              <a:rPr sz="1600" dirty="0"/>
              <a:t>letter-spacing normal, line-height </a:t>
            </a:r>
            <a:r>
              <a:rPr sz="1600" dirty="0" smtClean="0"/>
              <a:t>4</a:t>
            </a:r>
            <a:r>
              <a:rPr lang="en-US" sz="1600" dirty="0" smtClean="0"/>
              <a:t>2</a:t>
            </a:r>
            <a:r>
              <a:rPr sz="1600" dirty="0" smtClean="0"/>
              <a:t>px</a:t>
            </a:r>
            <a:endParaRPr sz="1600" dirty="0"/>
          </a:p>
        </p:txBody>
      </p:sp>
      <p:pic>
        <p:nvPicPr>
          <p:cNvPr id="2" name="Picture 1" descr="1-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918133"/>
            <a:ext cx="5565872" cy="1078892"/>
          </a:xfrm>
          <a:prstGeom prst="rect">
            <a:avLst/>
          </a:prstGeom>
        </p:spPr>
      </p:pic>
      <p:sp>
        <p:nvSpPr>
          <p:cNvPr id="11" name="Shape 229"/>
          <p:cNvSpPr/>
          <p:nvPr/>
        </p:nvSpPr>
        <p:spPr>
          <a:xfrm>
            <a:off x="865823" y="2302697"/>
            <a:ext cx="740495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Label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24</a:t>
            </a:r>
            <a:r>
              <a:rPr sz="1600" dirty="0" smtClean="0"/>
              <a:t>px </a:t>
            </a:r>
            <a:r>
              <a:rPr sz="1600" dirty="0"/>
              <a:t>font-weight </a:t>
            </a:r>
            <a:r>
              <a:rPr lang="en-US" dirty="0" smtClean="0"/>
              <a:t>500</a:t>
            </a:r>
            <a:r>
              <a:rPr sz="1600" dirty="0" smtClean="0"/>
              <a:t> #</a:t>
            </a:r>
            <a:r>
              <a:rPr lang="en-US" sz="1600" dirty="0" smtClean="0"/>
              <a:t>FFF</a:t>
            </a:r>
            <a:endParaRPr sz="1600" dirty="0"/>
          </a:p>
        </p:txBody>
      </p:sp>
      <p:pic>
        <p:nvPicPr>
          <p:cNvPr id="3" name="Picture 2" descr="2-Ques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2786525"/>
            <a:ext cx="3187700" cy="571500"/>
          </a:xfrm>
          <a:prstGeom prst="rect">
            <a:avLst/>
          </a:prstGeom>
        </p:spPr>
      </p:pic>
      <p:pic>
        <p:nvPicPr>
          <p:cNvPr id="4" name="Picture 3" descr="4-Opt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3" y="4252729"/>
            <a:ext cx="5324984" cy="1883875"/>
          </a:xfrm>
          <a:prstGeom prst="rect">
            <a:avLst/>
          </a:prstGeom>
        </p:spPr>
      </p:pic>
      <p:sp>
        <p:nvSpPr>
          <p:cNvPr id="14" name="Shape 229"/>
          <p:cNvSpPr/>
          <p:nvPr/>
        </p:nvSpPr>
        <p:spPr>
          <a:xfrm>
            <a:off x="865823" y="3842432"/>
            <a:ext cx="740495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Selections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16</a:t>
            </a:r>
            <a:r>
              <a:rPr sz="1600" dirty="0" smtClean="0"/>
              <a:t>px </a:t>
            </a:r>
            <a:r>
              <a:rPr sz="1600" dirty="0"/>
              <a:t>font-weight </a:t>
            </a:r>
            <a:r>
              <a:rPr lang="en-US" dirty="0" smtClean="0"/>
              <a:t>400</a:t>
            </a:r>
            <a:r>
              <a:rPr sz="1600" dirty="0" smtClean="0"/>
              <a:t> #</a:t>
            </a:r>
            <a:r>
              <a:rPr lang="en-US" sz="1600" dirty="0" smtClean="0"/>
              <a:t>FFF, line-height 24px</a:t>
            </a:r>
            <a:endParaRPr sz="16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H1 – Bitter </a:t>
            </a:r>
            <a:r>
              <a:rPr sz="1600" dirty="0" smtClean="0"/>
              <a:t>3</a:t>
            </a:r>
            <a:r>
              <a:rPr lang="en-US" sz="1600" dirty="0" smtClean="0"/>
              <a:t>2</a:t>
            </a:r>
            <a:r>
              <a:rPr sz="1600" dirty="0" smtClean="0"/>
              <a:t>px </a:t>
            </a:r>
            <a:r>
              <a:rPr sz="1600" dirty="0"/>
              <a:t>font-weight 400 </a:t>
            </a:r>
            <a:r>
              <a:rPr sz="1600" dirty="0" smtClean="0"/>
              <a:t>#</a:t>
            </a:r>
            <a:r>
              <a:rPr lang="en-US" sz="1600" dirty="0" smtClean="0"/>
              <a:t>006693</a:t>
            </a:r>
            <a:r>
              <a:rPr sz="1600" dirty="0" smtClean="0"/>
              <a:t>, line</a:t>
            </a:r>
            <a:r>
              <a:rPr sz="1600" dirty="0"/>
              <a:t>-height </a:t>
            </a:r>
            <a:r>
              <a:rPr lang="en-US" sz="1600" dirty="0" smtClean="0"/>
              <a:t>38</a:t>
            </a:r>
            <a:r>
              <a:rPr sz="1600" dirty="0" smtClean="0"/>
              <a:t>px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List – Open Sans 16px #000, line-height 24px</a:t>
            </a:r>
          </a:p>
          <a:p>
            <a:pPr lvl="0">
              <a:defRPr sz="1800"/>
            </a:pPr>
            <a:r>
              <a:rPr lang="en-US" sz="1600" dirty="0" smtClean="0"/>
              <a:t>Button – Open Sans 15px, font-weight 700 #FFF, Background #12890E / #138F0E</a:t>
            </a:r>
            <a:endParaRPr lang="en-US" dirty="0"/>
          </a:p>
        </p:txBody>
      </p:sp>
      <p:pic>
        <p:nvPicPr>
          <p:cNvPr id="5" name="Picture 4" descr="5-Mod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08" y="1665660"/>
            <a:ext cx="6576784" cy="33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83659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Questions intro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16</a:t>
            </a:r>
            <a:r>
              <a:rPr sz="1600" dirty="0" smtClean="0"/>
              <a:t>px #</a:t>
            </a:r>
            <a:r>
              <a:rPr lang="en-US" sz="1600" dirty="0" smtClean="0"/>
              <a:t>CF3FFC</a:t>
            </a:r>
            <a:r>
              <a:rPr sz="1600" dirty="0" smtClean="0"/>
              <a:t>, line</a:t>
            </a:r>
            <a:r>
              <a:rPr sz="1600" dirty="0"/>
              <a:t>-height </a:t>
            </a:r>
            <a:r>
              <a:rPr lang="en-US" sz="1600" dirty="0" smtClean="0"/>
              <a:t>24</a:t>
            </a:r>
            <a:r>
              <a:rPr sz="1600" dirty="0" smtClean="0"/>
              <a:t>px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List – Open Sans 16px font-weight 400 #FFF, line-height 24px</a:t>
            </a:r>
          </a:p>
          <a:p>
            <a:pPr lvl="0">
              <a:defRPr sz="1800"/>
            </a:pPr>
            <a:r>
              <a:rPr lang="en-US" sz="1600" dirty="0" smtClean="0"/>
              <a:t>Button – Open Sans 16px, font-weight 700 #0E70B4/#FFF, Background #FFF/#0E70B4 / #12890E</a:t>
            </a:r>
            <a:endParaRPr lang="en-US" dirty="0"/>
          </a:p>
        </p:txBody>
      </p:sp>
      <p:pic>
        <p:nvPicPr>
          <p:cNvPr id="2" name="Picture 1" descr="7-RadioSele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2432725"/>
            <a:ext cx="6639676" cy="1932231"/>
          </a:xfrm>
          <a:prstGeom prst="rect">
            <a:avLst/>
          </a:prstGeom>
        </p:spPr>
      </p:pic>
      <p:pic>
        <p:nvPicPr>
          <p:cNvPr id="3" name="Picture 2" descr="6-Det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1743233"/>
            <a:ext cx="6639676" cy="6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4011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-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1532808"/>
            <a:ext cx="4999898" cy="2434160"/>
          </a:xfrm>
          <a:prstGeom prst="rect">
            <a:avLst/>
          </a:prstGeom>
        </p:spPr>
      </p:pic>
      <p:sp>
        <p:nvSpPr>
          <p:cNvPr id="6" name="Shape 229"/>
          <p:cNvSpPr/>
          <p:nvPr/>
        </p:nvSpPr>
        <p:spPr>
          <a:xfrm>
            <a:off x="865823" y="424400"/>
            <a:ext cx="74049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H3 </a:t>
            </a:r>
            <a:r>
              <a:rPr sz="1600" dirty="0" smtClean="0"/>
              <a:t>– </a:t>
            </a:r>
            <a:r>
              <a:rPr lang="en-US" sz="1600" dirty="0" smtClean="0"/>
              <a:t>Bitter 24</a:t>
            </a:r>
            <a:r>
              <a:rPr sz="1600" dirty="0" smtClean="0"/>
              <a:t>px #</a:t>
            </a:r>
            <a:r>
              <a:rPr lang="en-US" sz="1600" dirty="0" smtClean="0"/>
              <a:t>CF3FFC</a:t>
            </a:r>
            <a:r>
              <a:rPr sz="1600" dirty="0" smtClean="0"/>
              <a:t>, line</a:t>
            </a:r>
            <a:r>
              <a:rPr sz="1600" dirty="0"/>
              <a:t>-height </a:t>
            </a:r>
            <a:r>
              <a:rPr lang="en-US" sz="1600" dirty="0" smtClean="0"/>
              <a:t>28</a:t>
            </a:r>
            <a:r>
              <a:rPr sz="1600" dirty="0" smtClean="0"/>
              <a:t>px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List – Open Sans 16px font-weight 400 #FFF, line-height 24px</a:t>
            </a:r>
          </a:p>
          <a:p>
            <a:pPr lvl="0">
              <a:defRPr sz="1800"/>
            </a:pPr>
            <a:r>
              <a:rPr lang="en-US" sz="1600" dirty="0" smtClean="0"/>
              <a:t>Button – Open Sans 16px, font-weight 700 #FFF, Background #12890E/#138F0E</a:t>
            </a:r>
            <a:endParaRPr lang="en-US" dirty="0"/>
          </a:p>
        </p:txBody>
      </p:sp>
      <p:pic>
        <p:nvPicPr>
          <p:cNvPr id="5" name="Picture 4" descr="9-Butt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8" y="3966968"/>
            <a:ext cx="5276336" cy="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44636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9"/>
          <p:cNvSpPr/>
          <p:nvPr/>
        </p:nvSpPr>
        <p:spPr>
          <a:xfrm>
            <a:off x="865823" y="424400"/>
            <a:ext cx="7404953" cy="58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Completed steps </a:t>
            </a:r>
            <a:r>
              <a:rPr sz="1600" dirty="0" smtClean="0"/>
              <a:t>– </a:t>
            </a:r>
            <a:r>
              <a:rPr lang="en-US" sz="1600" dirty="0" err="1" smtClean="0"/>
              <a:t>Glyphicon</a:t>
            </a:r>
            <a:r>
              <a:rPr lang="en-US" sz="1600" dirty="0" smtClean="0"/>
              <a:t> #5CB85C, Open Sans 16px Bold #FFF,  #CFEFFC</a:t>
            </a:r>
            <a:br>
              <a:rPr lang="en-US" sz="1600" dirty="0" smtClean="0"/>
            </a:br>
            <a:r>
              <a:rPr lang="en-US" sz="1600" dirty="0" smtClean="0"/>
              <a:t>Button – Open Sans 16px font-weight 700 #FFF, Background #0279AF/#0E70B4</a:t>
            </a:r>
          </a:p>
        </p:txBody>
      </p:sp>
      <p:pic>
        <p:nvPicPr>
          <p:cNvPr id="2" name="Picture 1" descr="10-Summ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4" y="1295848"/>
            <a:ext cx="6193476" cy="11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5317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9"/>
          <p:cNvSpPr/>
          <p:nvPr/>
        </p:nvSpPr>
        <p:spPr>
          <a:xfrm>
            <a:off x="865823" y="424400"/>
            <a:ext cx="8043042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Household</a:t>
            </a:r>
          </a:p>
          <a:p>
            <a:pPr lvl="0">
              <a:defRPr sz="1800"/>
            </a:pPr>
            <a:r>
              <a:rPr lang="en-US" sz="1600" dirty="0" smtClean="0"/>
              <a:t>H3 – Open Sans 24px #FFF</a:t>
            </a:r>
            <a:br>
              <a:rPr lang="en-US" sz="1600" dirty="0" smtClean="0"/>
            </a:br>
            <a:r>
              <a:rPr lang="en-US" sz="1600" dirty="0" smtClean="0"/>
              <a:t>Text – Open Sans 16px font-weight 700/600 #FFF</a:t>
            </a:r>
            <a:br>
              <a:rPr lang="en-US" sz="1600" dirty="0" smtClean="0"/>
            </a:br>
            <a:r>
              <a:rPr lang="en-US" sz="1600" dirty="0" smtClean="0"/>
              <a:t>Button – Open Sans 16px font-weight 700 #FFF, Button Color #0279AF/#0E70B4</a:t>
            </a:r>
            <a:br>
              <a:rPr lang="en-US" sz="1600" dirty="0" smtClean="0"/>
            </a:br>
            <a:r>
              <a:rPr lang="en-US" sz="1600" dirty="0" smtClean="0"/>
              <a:t>Background #01435F</a:t>
            </a:r>
          </a:p>
          <a:p>
            <a:pPr lvl="0">
              <a:defRPr sz="1800"/>
            </a:pPr>
            <a:r>
              <a:rPr lang="en-US" sz="1600" dirty="0" smtClean="0"/>
              <a:t>Results background </a:t>
            </a:r>
            <a:r>
              <a:rPr lang="en-US" sz="1600" dirty="0" err="1" smtClean="0"/>
              <a:t>rgba</a:t>
            </a:r>
            <a:r>
              <a:rPr lang="en-US" sz="1600" dirty="0" smtClean="0"/>
              <a:t> (0,0,0,.2)</a:t>
            </a:r>
            <a:br>
              <a:rPr lang="en-US" sz="1600" dirty="0" smtClean="0"/>
            </a:br>
            <a:endParaRPr lang="en-US" sz="1600" dirty="0" smtClean="0"/>
          </a:p>
        </p:txBody>
      </p:sp>
      <p:pic>
        <p:nvPicPr>
          <p:cNvPr id="4" name="Picture 3" descr="11-Househ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4" y="2131786"/>
            <a:ext cx="5114481" cy="2619612"/>
          </a:xfrm>
          <a:prstGeom prst="rect">
            <a:avLst/>
          </a:prstGeom>
        </p:spPr>
      </p:pic>
      <p:pic>
        <p:nvPicPr>
          <p:cNvPr id="3" name="Picture 2" descr="12-HouseholdMemb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8" y="4997642"/>
            <a:ext cx="4968442" cy="14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91162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lang="en-US" sz="4400" dirty="0" smtClean="0"/>
              <a:t>Exemptions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42727858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H1 – Bitter 36px font-weight 400 </a:t>
            </a:r>
            <a:r>
              <a:rPr sz="1600" dirty="0" smtClean="0"/>
              <a:t>#</a:t>
            </a:r>
            <a:r>
              <a:rPr lang="en-US" sz="1600" dirty="0" smtClean="0"/>
              <a:t>FFF</a:t>
            </a:r>
            <a:r>
              <a:rPr sz="1600" dirty="0" smtClean="0"/>
              <a:t>, </a:t>
            </a:r>
            <a:r>
              <a:rPr sz="1600" dirty="0"/>
              <a:t>letter-spacing normal, line-height </a:t>
            </a:r>
            <a:r>
              <a:rPr sz="1600" dirty="0" smtClean="0"/>
              <a:t>4</a:t>
            </a:r>
            <a:r>
              <a:rPr lang="en-US" sz="1600" dirty="0" smtClean="0"/>
              <a:t>2</a:t>
            </a:r>
            <a:r>
              <a:rPr sz="1600" dirty="0" smtClean="0"/>
              <a:t>px</a:t>
            </a:r>
            <a:endParaRPr sz="1600" dirty="0"/>
          </a:p>
        </p:txBody>
      </p:sp>
      <p:sp>
        <p:nvSpPr>
          <p:cNvPr id="11" name="Shape 229"/>
          <p:cNvSpPr/>
          <p:nvPr/>
        </p:nvSpPr>
        <p:spPr>
          <a:xfrm>
            <a:off x="865823" y="2302697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Text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16</a:t>
            </a:r>
            <a:r>
              <a:rPr sz="1600" dirty="0" smtClean="0"/>
              <a:t>px</a:t>
            </a:r>
            <a:r>
              <a:rPr lang="en-US" sz="1600" dirty="0" smtClean="0"/>
              <a:t>/24px</a:t>
            </a:r>
            <a:r>
              <a:rPr sz="1600" dirty="0" smtClean="0"/>
              <a:t> #</a:t>
            </a:r>
            <a:r>
              <a:rPr lang="en-US" sz="1600" dirty="0" smtClean="0"/>
              <a:t>FFF, line-height 24px</a:t>
            </a:r>
            <a:endParaRPr sz="1600" dirty="0"/>
          </a:p>
        </p:txBody>
      </p:sp>
      <p:pic>
        <p:nvPicPr>
          <p:cNvPr id="5" name="Picture 4" descr="1-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1" y="854752"/>
            <a:ext cx="5312436" cy="998252"/>
          </a:xfrm>
          <a:prstGeom prst="rect">
            <a:avLst/>
          </a:prstGeom>
        </p:spPr>
      </p:pic>
      <p:pic>
        <p:nvPicPr>
          <p:cNvPr id="6" name="Picture 5" descr="2-Det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1" y="2709746"/>
            <a:ext cx="5811214" cy="739105"/>
          </a:xfrm>
          <a:prstGeom prst="rect">
            <a:avLst/>
          </a:prstGeom>
        </p:spPr>
      </p:pic>
      <p:pic>
        <p:nvPicPr>
          <p:cNvPr id="7" name="Picture 6" descr="3-Int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1" y="3439303"/>
            <a:ext cx="5807472" cy="23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4250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Button – Open Sans 16px font-weight 700 #FFF, Button #12890E/0F720C   </a:t>
            </a:r>
            <a:endParaRPr sz="1600" dirty="0"/>
          </a:p>
        </p:txBody>
      </p:sp>
      <p:sp>
        <p:nvSpPr>
          <p:cNvPr id="11" name="Shape 229"/>
          <p:cNvSpPr/>
          <p:nvPr/>
        </p:nvSpPr>
        <p:spPr>
          <a:xfrm>
            <a:off x="865823" y="1634323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Input text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18</a:t>
            </a:r>
            <a:r>
              <a:rPr sz="1600" dirty="0" smtClean="0"/>
              <a:t>px #</a:t>
            </a:r>
            <a:r>
              <a:rPr lang="en-US" sz="1600" dirty="0" smtClean="0"/>
              <a:t>999/#555</a:t>
            </a:r>
            <a:endParaRPr sz="1600" dirty="0"/>
          </a:p>
        </p:txBody>
      </p:sp>
      <p:pic>
        <p:nvPicPr>
          <p:cNvPr id="3" name="Picture 2" descr="4-Butto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860082"/>
            <a:ext cx="4997031" cy="386244"/>
          </a:xfrm>
          <a:prstGeom prst="rect">
            <a:avLst/>
          </a:prstGeom>
        </p:spPr>
      </p:pic>
      <p:pic>
        <p:nvPicPr>
          <p:cNvPr id="8" name="Picture 7" descr="6-Formfie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2011069"/>
            <a:ext cx="4995168" cy="458111"/>
          </a:xfrm>
          <a:prstGeom prst="rect">
            <a:avLst/>
          </a:prstGeom>
        </p:spPr>
      </p:pic>
      <p:pic>
        <p:nvPicPr>
          <p:cNvPr id="10" name="Picture 9" descr="8-Quest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3375187"/>
            <a:ext cx="4774888" cy="2168189"/>
          </a:xfrm>
          <a:prstGeom prst="rect">
            <a:avLst/>
          </a:prstGeom>
        </p:spPr>
      </p:pic>
      <p:sp>
        <p:nvSpPr>
          <p:cNvPr id="12" name="Shape 229"/>
          <p:cNvSpPr/>
          <p:nvPr/>
        </p:nvSpPr>
        <p:spPr>
          <a:xfrm>
            <a:off x="865823" y="2942056"/>
            <a:ext cx="79857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Text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22/16</a:t>
            </a:r>
            <a:r>
              <a:rPr sz="1600" dirty="0" smtClean="0"/>
              <a:t>px</a:t>
            </a:r>
            <a:r>
              <a:rPr lang="en-US" sz="1600" dirty="0" smtClean="0"/>
              <a:t> font-weight 400</a:t>
            </a:r>
            <a:r>
              <a:rPr sz="1600" dirty="0" smtClean="0"/>
              <a:t> #</a:t>
            </a:r>
            <a:r>
              <a:rPr lang="en-US" sz="1600" dirty="0" smtClean="0"/>
              <a:t>FFF / Selection background #0C4B66/#33687E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541989134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Calendar – Open Sans 16px font-weight 400 #FFF, Button #0C4B66/#33687E/#006595   </a:t>
            </a:r>
            <a:endParaRPr sz="1600" dirty="0"/>
          </a:p>
        </p:txBody>
      </p:sp>
      <p:sp>
        <p:nvSpPr>
          <p:cNvPr id="12" name="Shape 229"/>
          <p:cNvSpPr/>
          <p:nvPr/>
        </p:nvSpPr>
        <p:spPr>
          <a:xfrm>
            <a:off x="865823" y="3054735"/>
            <a:ext cx="79857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Text</a:t>
            </a:r>
            <a:r>
              <a:rPr sz="1600" dirty="0" smtClean="0"/>
              <a:t> </a:t>
            </a:r>
            <a:r>
              <a:rPr sz="1600" dirty="0"/>
              <a:t>– </a:t>
            </a:r>
            <a:r>
              <a:rPr lang="en-US" sz="1600" dirty="0" smtClean="0"/>
              <a:t>Open Sans</a:t>
            </a:r>
            <a:r>
              <a:rPr sz="1600" dirty="0" smtClean="0"/>
              <a:t> </a:t>
            </a:r>
            <a:r>
              <a:rPr lang="en-US" sz="1600" dirty="0" smtClean="0"/>
              <a:t>13</a:t>
            </a:r>
            <a:r>
              <a:rPr sz="1600" dirty="0" smtClean="0"/>
              <a:t>px</a:t>
            </a:r>
            <a:r>
              <a:rPr lang="en-US" sz="1600" dirty="0" smtClean="0"/>
              <a:t> font-weight 400</a:t>
            </a:r>
            <a:r>
              <a:rPr sz="1600" dirty="0" smtClean="0"/>
              <a:t> #</a:t>
            </a:r>
            <a:r>
              <a:rPr lang="en-US" sz="1600" dirty="0" smtClean="0"/>
              <a:t>FFF / Background </a:t>
            </a:r>
            <a:r>
              <a:rPr lang="en-US" sz="1600" dirty="0" err="1" smtClean="0"/>
              <a:t>rgba</a:t>
            </a:r>
            <a:r>
              <a:rPr lang="en-US" sz="1600" dirty="0" smtClean="0"/>
              <a:t>(3,51,71,.5)</a:t>
            </a:r>
            <a:endParaRPr sz="1600" dirty="0"/>
          </a:p>
        </p:txBody>
      </p:sp>
      <p:pic>
        <p:nvPicPr>
          <p:cNvPr id="2" name="Picture 1" descr="12-Calend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4" y="876252"/>
            <a:ext cx="3466150" cy="1677646"/>
          </a:xfrm>
          <a:prstGeom prst="rect">
            <a:avLst/>
          </a:prstGeom>
        </p:spPr>
      </p:pic>
      <p:pic>
        <p:nvPicPr>
          <p:cNvPr id="4" name="Picture 3" descr="13-Stick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4" y="3598983"/>
            <a:ext cx="2072051" cy="17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2896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371600" y="3599424"/>
            <a:ext cx="6400800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Get Answers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9"/>
          <p:cNvSpPr/>
          <p:nvPr/>
        </p:nvSpPr>
        <p:spPr>
          <a:xfrm>
            <a:off x="865823" y="424400"/>
            <a:ext cx="7404953" cy="58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H2 – Open Sans 24px font-weight 600 #FFF / 16px #FFF</a:t>
            </a:r>
          </a:p>
          <a:p>
            <a:pPr lvl="0">
              <a:defRPr sz="1800"/>
            </a:pPr>
            <a:r>
              <a:rPr lang="en-US" sz="1600" dirty="0" smtClean="0"/>
              <a:t>Button Open Sans 14px #FFF / Button color #0279AF/#0E70B4</a:t>
            </a:r>
            <a:endParaRPr sz="1600" dirty="0"/>
          </a:p>
        </p:txBody>
      </p:sp>
      <p:pic>
        <p:nvPicPr>
          <p:cNvPr id="3" name="Picture 2" descr="14-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3" y="1174377"/>
            <a:ext cx="5464912" cy="20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2557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PET</a:t>
            </a:r>
          </a:p>
        </p:txBody>
      </p:sp>
    </p:spTree>
    <p:extLst>
      <p:ext uri="{BB962C8B-B14F-4D97-AF65-F5344CB8AC3E}">
        <p14:creationId xmlns:p14="http://schemas.microsoft.com/office/powerpoint/2010/main" val="2058460573"/>
      </p:ext>
    </p:extLst>
  </p:cSld>
  <p:clrMapOvr>
    <a:masterClrMapping/>
  </p:clrMapOvr>
  <p:transition xmlns:p14="http://schemas.microsoft.com/office/powerpoint/2010/main"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561192" y="48213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Start Page</a:t>
            </a:r>
          </a:p>
        </p:txBody>
      </p:sp>
      <p:sp>
        <p:nvSpPr>
          <p:cNvPr id="294" name="Shape 294"/>
          <p:cNvSpPr/>
          <p:nvPr/>
        </p:nvSpPr>
        <p:spPr>
          <a:xfrm>
            <a:off x="1598185" y="1256030"/>
            <a:ext cx="616288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 b="1"/>
              <a:t>H2 class=“title” </a:t>
            </a:r>
          </a:p>
          <a:p>
            <a:pPr lvl="0"/>
            <a:r>
              <a:rPr sz="1600"/>
              <a:t>size: 38px, weight: normal, font: Bitter, color: #fff, line-height: 37.5px;</a:t>
            </a:r>
          </a:p>
        </p:txBody>
      </p:sp>
      <p:pic>
        <p:nvPicPr>
          <p:cNvPr id="295" name="Screen Shot 2015-02-24 at 10.42.0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386" y="1865109"/>
            <a:ext cx="6662028" cy="96878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1623585" y="3059429"/>
            <a:ext cx="51996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Paragraph</a:t>
            </a:r>
          </a:p>
          <a:p>
            <a:pPr lvl="0"/>
            <a:r>
              <a:rPr sz="1600"/>
              <a:t>size: 15px, weight: normal: color: #fff, line-height: normal</a:t>
            </a:r>
          </a:p>
        </p:txBody>
      </p:sp>
      <p:pic>
        <p:nvPicPr>
          <p:cNvPr id="297" name="Screen Shot 2015-02-24 at 10.45.25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7386" y="3612343"/>
            <a:ext cx="6662028" cy="64272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610086" y="4545329"/>
            <a:ext cx="655366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‘get started’ button</a:t>
            </a:r>
          </a:p>
          <a:p>
            <a:pPr lvl="0"/>
            <a:r>
              <a:rPr sz="1600"/>
              <a:t>background-color: rgb(18, 137, 14), color: #fff; font size: 15px, font-weight: bold, width: 100%, line-height: 25px;</a:t>
            </a:r>
          </a:p>
        </p:txBody>
      </p:sp>
      <p:pic>
        <p:nvPicPr>
          <p:cNvPr id="299" name="Screen Shot 2015-02-24 at 10.47.39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2442" y="5390343"/>
            <a:ext cx="6448957" cy="10298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7406856"/>
      </p:ext>
    </p:extLst>
  </p:cSld>
  <p:clrMapOvr>
    <a:masterClrMapping/>
  </p:clrMapOvr>
  <p:transition xmlns:p14="http://schemas.microsoft.com/office/powerpoint/2010/main"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594212" y="48975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modal</a:t>
            </a:r>
          </a:p>
        </p:txBody>
      </p:sp>
      <p:sp>
        <p:nvSpPr>
          <p:cNvPr id="302" name="Shape 302"/>
          <p:cNvSpPr/>
          <p:nvPr/>
        </p:nvSpPr>
        <p:spPr>
          <a:xfrm>
            <a:off x="1598185" y="875030"/>
            <a:ext cx="6496508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 dirty="0"/>
              <a:t>Title: h2, h3, h4, h5, h6, class=“title”</a:t>
            </a:r>
          </a:p>
          <a:p>
            <a:pPr lvl="0"/>
            <a:r>
              <a:rPr sz="1600" dirty="0"/>
              <a:t>Font: Bitter, size: 30px, color: rgb(0, 102, 147);</a:t>
            </a:r>
          </a:p>
          <a:p>
            <a:pPr lvl="0"/>
            <a:endParaRPr sz="1600" dirty="0"/>
          </a:p>
          <a:p>
            <a:pPr lvl="0"/>
            <a:r>
              <a:rPr sz="1600" b="1" dirty="0"/>
              <a:t>list items, paragraphs: </a:t>
            </a:r>
          </a:p>
          <a:p>
            <a:pPr lvl="0"/>
            <a:r>
              <a:rPr sz="1600" dirty="0"/>
              <a:t>Font: Open Sans, color: rgb(51, 51, 51); size: 15px, weight: normal</a:t>
            </a:r>
          </a:p>
          <a:p>
            <a:pPr lvl="0"/>
            <a:endParaRPr sz="1600" dirty="0"/>
          </a:p>
          <a:p>
            <a:pPr lvl="0"/>
            <a:r>
              <a:rPr sz="1600" b="1" dirty="0"/>
              <a:t>Continue button</a:t>
            </a:r>
          </a:p>
          <a:p>
            <a:pPr lvl="0"/>
            <a:r>
              <a:rPr sz="1600" dirty="0"/>
              <a:t>background-color: rgb(18, 137, 14), color: #fff; font size: 15px, font-weight: bold, width: 100%, line-height: 25px;</a:t>
            </a:r>
          </a:p>
        </p:txBody>
      </p:sp>
      <p:pic>
        <p:nvPicPr>
          <p:cNvPr id="303" name="Screen Shot 2015-02-24 at 11.11.3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208" y="3345643"/>
            <a:ext cx="5887584" cy="318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Completed Step (Summary)</a:t>
            </a:r>
          </a:p>
        </p:txBody>
      </p:sp>
      <p:sp>
        <p:nvSpPr>
          <p:cNvPr id="306" name="Shape 306"/>
          <p:cNvSpPr/>
          <p:nvPr/>
        </p:nvSpPr>
        <p:spPr>
          <a:xfrm>
            <a:off x="1598185" y="875030"/>
            <a:ext cx="6496508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dirty="0"/>
              <a:t>Checkmark (Step completed)</a:t>
            </a:r>
          </a:p>
          <a:p>
            <a:pPr lvl="0"/>
            <a:r>
              <a:rPr sz="1600" dirty="0"/>
              <a:t>Bootstrap glyphicon, color: rgb(92, 184, 92), </a:t>
            </a:r>
          </a:p>
          <a:p>
            <a:pPr lvl="0"/>
            <a:endParaRPr sz="1600" dirty="0"/>
          </a:p>
          <a:p>
            <a:pPr lvl="0"/>
            <a:r>
              <a:rPr sz="1600" dirty="0"/>
              <a:t>X Icon (Step incomplete)</a:t>
            </a:r>
          </a:p>
          <a:p>
            <a:pPr lvl="0"/>
            <a:r>
              <a:rPr sz="1600" dirty="0"/>
              <a:t>Bootstrap glyphicon, color: rgb(184, 92, 92);</a:t>
            </a:r>
          </a:p>
          <a:p>
            <a:pPr lvl="0"/>
            <a:endParaRPr sz="1600" dirty="0"/>
          </a:p>
          <a:p>
            <a:pPr lvl="0"/>
            <a:r>
              <a:rPr sz="1600" dirty="0"/>
              <a:t>Heading (h3)</a:t>
            </a:r>
          </a:p>
          <a:p>
            <a:pPr lvl="0"/>
            <a:r>
              <a:rPr sz="1600" dirty="0"/>
              <a:t>Color: #fff, Font size: 16px, Font Weight: bold, font: Open Sans</a:t>
            </a:r>
          </a:p>
          <a:p>
            <a:pPr lvl="0"/>
            <a:endParaRPr sz="1600" dirty="0"/>
          </a:p>
          <a:p>
            <a:pPr lvl="0"/>
            <a:r>
              <a:rPr sz="1600" dirty="0"/>
              <a:t>Edit / Clear button</a:t>
            </a:r>
          </a:p>
          <a:p>
            <a:pPr lvl="0"/>
            <a:r>
              <a:rPr sz="1600" dirty="0"/>
              <a:t>background-color: rgb(2, 121, 175), color: #fff, font-weight: bold</a:t>
            </a:r>
          </a:p>
          <a:p>
            <a:pPr lvl="0"/>
            <a:r>
              <a:rPr sz="1600" dirty="0"/>
              <a:t>font-size: 13px; font: Open Sans</a:t>
            </a:r>
          </a:p>
          <a:p>
            <a:pPr lvl="0"/>
            <a:endParaRPr sz="1600" dirty="0"/>
          </a:p>
        </p:txBody>
      </p:sp>
      <p:pic>
        <p:nvPicPr>
          <p:cNvPr id="307" name="Screen Shot 2015-02-24 at 12.22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932" y="4128138"/>
            <a:ext cx="5467935" cy="50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 Shot 2015-02-24 at 1.43.1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364" y="4842504"/>
            <a:ext cx="5467934" cy="50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- Current Step, (class=“current-entry”)</a:t>
            </a:r>
          </a:p>
        </p:txBody>
      </p:sp>
      <p:pic>
        <p:nvPicPr>
          <p:cNvPr id="311" name="Screen Shot 2015-02-24 at 12.49.4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798" y="1130706"/>
            <a:ext cx="7049201" cy="3629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- Current Step (continued)</a:t>
            </a:r>
          </a:p>
        </p:txBody>
      </p:sp>
      <p:sp>
        <p:nvSpPr>
          <p:cNvPr id="314" name="Shape 314"/>
          <p:cNvSpPr/>
          <p:nvPr/>
        </p:nvSpPr>
        <p:spPr>
          <a:xfrm>
            <a:off x="1610885" y="1040130"/>
            <a:ext cx="6496508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Heading (h3) </a:t>
            </a:r>
          </a:p>
          <a:p>
            <a:pPr lvl="0"/>
            <a:r>
              <a:rPr sz="1600"/>
              <a:t>font-size: 24px, color: #fff, font: Open Sans, font weight: normal, Line-height: normal</a:t>
            </a:r>
          </a:p>
          <a:p>
            <a:pPr lvl="0"/>
            <a:endParaRPr sz="1600"/>
          </a:p>
          <a:p>
            <a:pPr lvl="0"/>
            <a:r>
              <a:rPr sz="1600" b="1"/>
              <a:t>Paragraph, lists</a:t>
            </a:r>
          </a:p>
          <a:p>
            <a:pPr lvl="0"/>
            <a:r>
              <a:rPr sz="1600"/>
              <a:t>font-size: 15px, color: #fff, font: Open Sans, font weight: normal, Line-height: normal</a:t>
            </a:r>
          </a:p>
          <a:p>
            <a:pPr lvl="0"/>
            <a:endParaRPr sz="1600"/>
          </a:p>
          <a:p>
            <a:pPr lvl="0"/>
            <a:r>
              <a:rPr sz="1600" b="1"/>
              <a:t>Links (class=“help-text”)</a:t>
            </a:r>
          </a:p>
          <a:p>
            <a:pPr lvl="0"/>
            <a:r>
              <a:rPr sz="1600"/>
              <a:t>font-size: 13px, color: #fff; font: Open Sans, font weight: normal;</a:t>
            </a:r>
          </a:p>
          <a:p>
            <a:pPr lvl="0"/>
            <a:r>
              <a:rPr sz="1600"/>
              <a:t>background: white at 3% opacity, border-bottom-color: rgb(0, 101, 149);</a:t>
            </a:r>
          </a:p>
          <a:p>
            <a:pPr lvl="0"/>
            <a:endParaRPr sz="1600"/>
          </a:p>
          <a:p>
            <a:pPr lvl="0"/>
            <a:r>
              <a:rPr sz="1600" b="1"/>
              <a:t>Label</a:t>
            </a:r>
          </a:p>
          <a:p>
            <a:pPr lvl="0"/>
            <a:r>
              <a:rPr sz="1600"/>
              <a:t>font-size: 16px, font-weight: 600, color: #ff, font: Open Sans, line-height: 24px</a:t>
            </a:r>
          </a:p>
          <a:p>
            <a:pPr lvl="0"/>
            <a:endParaRPr sz="1600"/>
          </a:p>
          <a:p>
            <a:pPr lvl="0"/>
            <a:r>
              <a:rPr sz="1600" b="1"/>
              <a:t>Continue button</a:t>
            </a:r>
          </a:p>
          <a:p>
            <a:pPr lvl="0"/>
            <a:r>
              <a:rPr sz="1600"/>
              <a:t>background-color: rgb(18, 137, 14), color: #fff; font size: 15px, font-weight: bold, width: 100%, line-height: 25px;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595556" y="43895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- Current Step, inset box (class=“feature-group”)</a:t>
            </a:r>
          </a:p>
        </p:txBody>
      </p:sp>
      <p:sp>
        <p:nvSpPr>
          <p:cNvPr id="317" name="Shape 317"/>
          <p:cNvSpPr/>
          <p:nvPr/>
        </p:nvSpPr>
        <p:spPr>
          <a:xfrm>
            <a:off x="1610885" y="1040130"/>
            <a:ext cx="628884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 color: #01435f</a:t>
            </a:r>
          </a:p>
          <a:p>
            <a:pPr lvl="0"/>
            <a:endParaRPr sz="1600"/>
          </a:p>
          <a:p>
            <a:pPr lvl="0"/>
            <a:r>
              <a:rPr sz="1600"/>
              <a:t>Heading (h4)</a:t>
            </a:r>
          </a:p>
          <a:p>
            <a:pPr lvl="0"/>
            <a:r>
              <a:rPr sz="1600"/>
              <a:t>Font: Open Sans, color: #fff, Text-Transform: Uppercase, Font-size: 16px, Line-height: 24px, Font-weight: bold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18" name="Screen Shot 2015-02-24 at 1.12.0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294" y="2451133"/>
            <a:ext cx="6496507" cy="3662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15611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Application - Current Step Summary Table</a:t>
            </a:r>
          </a:p>
        </p:txBody>
      </p:sp>
      <p:sp>
        <p:nvSpPr>
          <p:cNvPr id="321" name="Shape 321"/>
          <p:cNvSpPr/>
          <p:nvPr/>
        </p:nvSpPr>
        <p:spPr>
          <a:xfrm>
            <a:off x="158040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Table rows</a:t>
            </a:r>
          </a:p>
          <a:p>
            <a:pPr lvl="0"/>
            <a:r>
              <a:rPr sz="1600"/>
              <a:t>Background color (every other row): #052635</a:t>
            </a:r>
          </a:p>
          <a:p>
            <a:pPr lvl="0"/>
            <a:endParaRPr sz="1600"/>
          </a:p>
          <a:p>
            <a:pPr lvl="0"/>
            <a:r>
              <a:rPr sz="1600" b="1"/>
              <a:t>Table headings</a:t>
            </a:r>
          </a:p>
          <a:p>
            <a:pPr lvl="0"/>
            <a:r>
              <a:rPr sz="1600"/>
              <a:t>Font: Open Sans, color: #fff, font-weight: bold, font-size: 15px</a:t>
            </a:r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22" name="Screen Shot 2015-02-24 at 1.49.1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5439" y="2667112"/>
            <a:ext cx="5514618" cy="152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629772" y="49737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Sidebar widget</a:t>
            </a:r>
          </a:p>
        </p:txBody>
      </p:sp>
      <p:sp>
        <p:nvSpPr>
          <p:cNvPr id="325" name="Shape 325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Background: </a:t>
            </a:r>
            <a:r>
              <a:rPr sz="1600"/>
              <a:t/>
            </a:r>
            <a:br>
              <a:rPr sz="1600"/>
            </a:br>
            <a:r>
              <a:rPr sz="1600"/>
              <a:t>rgba(3,63,90,0.35);</a:t>
            </a:r>
          </a:p>
          <a:p>
            <a:pPr lvl="0"/>
            <a:endParaRPr sz="1600"/>
          </a:p>
          <a:p>
            <a:pPr lvl="0"/>
            <a:r>
              <a:rPr sz="1600" b="1"/>
              <a:t>Heading (Paragraph, strong)</a:t>
            </a:r>
          </a:p>
          <a:p>
            <a:pPr lvl="0"/>
            <a:r>
              <a:rPr sz="1600"/>
              <a:t>Font: Open Sans, color: #fff, Font-size: 12px Line-height: normal, Font-weight: bold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26" name="Screen Shot 2015-02-24 at 1.26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757" y="2915592"/>
            <a:ext cx="2832101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024629" y="1133533"/>
            <a:ext cx="6495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#FFF font-weight 400, letter-spacing normal, line-height 44px</a:t>
            </a:r>
          </a:p>
        </p:txBody>
      </p:sp>
      <p:pic>
        <p:nvPicPr>
          <p:cNvPr id="76" name="image9.png" descr="H1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673" y="1616331"/>
            <a:ext cx="6944423" cy="60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10.png" descr="Hero-para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673" y="3247189"/>
            <a:ext cx="4944573" cy="180127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35461" y="2580856"/>
            <a:ext cx="711757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Paragraph – Open Sans 16px #FFF, line-height 24px</a:t>
            </a:r>
          </a:p>
          <a:p>
            <a:pPr lvl="0"/>
            <a:r>
              <a:rPr sz="1600"/>
              <a:t>Links #A3CCE8 – Rollover #CFEFFE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Top Progress meter</a:t>
            </a:r>
          </a:p>
        </p:txBody>
      </p:sp>
      <p:sp>
        <p:nvSpPr>
          <p:cNvPr id="329" name="Shape 329"/>
          <p:cNvSpPr/>
          <p:nvPr/>
        </p:nvSpPr>
        <p:spPr>
          <a:xfrm>
            <a:off x="1610885" y="1040130"/>
            <a:ext cx="628884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/>
              <a:t>Completed:</a:t>
            </a:r>
          </a:p>
          <a:p>
            <a:pPr lvl="0"/>
            <a:r>
              <a:rPr sz="1600"/>
              <a:t>Background: #5cb85c</a:t>
            </a:r>
          </a:p>
          <a:p>
            <a:pPr lvl="0"/>
            <a:endParaRPr sz="1600" b="1"/>
          </a:p>
          <a:p>
            <a:pPr lvl="0"/>
            <a:r>
              <a:rPr sz="1600" b="1"/>
              <a:t>Incomplete:</a:t>
            </a:r>
          </a:p>
          <a:p>
            <a:pPr lvl="0"/>
            <a:r>
              <a:rPr sz="1600"/>
              <a:t>Background-color: rgb(217, 217, 217);</a:t>
            </a:r>
          </a:p>
          <a:p>
            <a:pPr lvl="0"/>
            <a:endParaRPr sz="1600" b="1"/>
          </a:p>
          <a:p>
            <a:pPr lvl="0"/>
            <a:endParaRPr sz="1600"/>
          </a:p>
        </p:txBody>
      </p:sp>
      <p:pic>
        <p:nvPicPr>
          <p:cNvPr id="330" name="Screen Shot 2015-02-24 at 1.44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351" y="2657016"/>
            <a:ext cx="7156821" cy="441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Message bar</a:t>
            </a:r>
          </a:p>
        </p:txBody>
      </p:sp>
      <p:sp>
        <p:nvSpPr>
          <p:cNvPr id="333" name="Shape 333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#17415f, color: #fff, font: Open Sans, font-size: 14px, font-weight: normal, line-height: 19px</a:t>
            </a:r>
          </a:p>
          <a:p>
            <a:pPr lvl="0"/>
            <a:endParaRPr sz="1600"/>
          </a:p>
        </p:txBody>
      </p:sp>
      <p:pic>
        <p:nvPicPr>
          <p:cNvPr id="334" name="Screen Shot 2015-02-24 at 4.05.1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047" y="1671686"/>
            <a:ext cx="6783187" cy="231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Filter toggle switch</a:t>
            </a:r>
          </a:p>
        </p:txBody>
      </p:sp>
      <p:sp>
        <p:nvSpPr>
          <p:cNvPr id="337" name="Shape 337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Font: Open Sans, font-size: 11px, font-weight: 600, line-height: normal, text-transform: uppercase</a:t>
            </a:r>
          </a:p>
          <a:p>
            <a:pPr lvl="0"/>
            <a:endParaRPr sz="1600"/>
          </a:p>
        </p:txBody>
      </p:sp>
      <p:pic>
        <p:nvPicPr>
          <p:cNvPr id="338" name="Screen Shot 2015-02-24 at 4.07.2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360" y="1752957"/>
            <a:ext cx="2743201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1692513" y="2593340"/>
            <a:ext cx="5800488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Selected:</a:t>
            </a:r>
          </a:p>
          <a:p>
            <a:pPr lvl="0"/>
            <a:r>
              <a:rPr sz="1600"/>
              <a:t>background-color: rgb(96, 96, 96), color: #fff</a:t>
            </a:r>
          </a:p>
          <a:p>
            <a:pPr lvl="0"/>
            <a:endParaRPr sz="1600"/>
          </a:p>
          <a:p>
            <a:pPr lvl="0"/>
            <a:r>
              <a:rPr sz="1600"/>
              <a:t>Unselected:</a:t>
            </a:r>
          </a:p>
          <a:p>
            <a:pPr lvl="0"/>
            <a:r>
              <a:rPr sz="1600"/>
              <a:t>background-color: rgb(220, 221, 222), color: rgb(20, 64, 96);</a:t>
            </a:r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Sticky top bar</a:t>
            </a:r>
          </a:p>
        </p:txBody>
      </p:sp>
      <p:sp>
        <p:nvSpPr>
          <p:cNvPr id="342" name="Shape 342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rgba(255,255,255,.92), or White, 93% opacity, Behavior: fixed on scroll</a:t>
            </a:r>
          </a:p>
          <a:p>
            <a:pPr lvl="0"/>
            <a:endParaRPr sz="1600"/>
          </a:p>
        </p:txBody>
      </p:sp>
      <p:pic>
        <p:nvPicPr>
          <p:cNvPr id="343" name="Screen Shot 2015-02-24 at 4.14.3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340" y="1692589"/>
            <a:ext cx="7353981" cy="54988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1671845" y="2316944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Filter items:</a:t>
            </a:r>
          </a:p>
          <a:p>
            <a:pPr lvl="0"/>
            <a:r>
              <a:rPr sz="1600"/>
              <a:t>Background: #e8e9ea</a:t>
            </a:r>
          </a:p>
          <a:p>
            <a:pPr lvl="0"/>
            <a:endParaRPr sz="16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Results card</a:t>
            </a:r>
          </a:p>
        </p:txBody>
      </p:sp>
      <p:pic>
        <p:nvPicPr>
          <p:cNvPr id="347" name="Screen Shot 2015-02-24 at 4.17.1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970" y="880209"/>
            <a:ext cx="5748532" cy="4133188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1732805" y="516509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#fff, </a:t>
            </a:r>
          </a:p>
          <a:p>
            <a:pPr lvl="0"/>
            <a:r>
              <a:rPr sz="1600"/>
              <a:t>Box-shadow: 0 0 4px rgba(0,0,0,0.25);</a:t>
            </a:r>
          </a:p>
          <a:p>
            <a:pPr lvl="0"/>
            <a:endParaRPr sz="16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Results card (summary boxes)</a:t>
            </a:r>
          </a:p>
        </p:txBody>
      </p:sp>
      <p:sp>
        <p:nvSpPr>
          <p:cNvPr id="351" name="Shape 351"/>
          <p:cNvSpPr/>
          <p:nvPr/>
        </p:nvSpPr>
        <p:spPr>
          <a:xfrm>
            <a:off x="1732805" y="2709461"/>
            <a:ext cx="538404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 (h3, small)</a:t>
            </a:r>
          </a:p>
          <a:p>
            <a:pPr lvl="0"/>
            <a:r>
              <a:rPr sz="1600"/>
              <a:t>Font-size: 13px, text-transform: uppercase, font: Open Sans, color: rgba(0, 0, 0, 0.6), line-height: normal,</a:t>
            </a:r>
          </a:p>
        </p:txBody>
      </p:sp>
      <p:pic>
        <p:nvPicPr>
          <p:cNvPr id="352" name="Screen Shot 2015-02-24 at 4.57.3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302" y="934146"/>
            <a:ext cx="6437849" cy="16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1745505" y="3816792"/>
            <a:ext cx="6288843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 (number)</a:t>
            </a:r>
          </a:p>
          <a:p>
            <a:pPr lvl="0"/>
            <a:r>
              <a:rPr sz="1600"/>
              <a:t>Font-size: 32px, font: Open Sans, color: rgba(0, 0, 0, 0.6);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1783605" y="4728652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Paragraph</a:t>
            </a:r>
          </a:p>
          <a:p>
            <a:pPr lvl="0"/>
            <a:r>
              <a:rPr sz="1600"/>
              <a:t>Font-size: 13px, line-height: normal, font: Open Sans, color: rgba(0, 0, 0, 0.6);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Results sidebar</a:t>
            </a:r>
          </a:p>
        </p:txBody>
      </p:sp>
      <p:sp>
        <p:nvSpPr>
          <p:cNvPr id="357" name="Shape 357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#e8e9ea</a:t>
            </a:r>
          </a:p>
          <a:p>
            <a:pPr lvl="0"/>
            <a:endParaRPr sz="1600"/>
          </a:p>
          <a:p>
            <a:pPr lvl="0"/>
            <a:r>
              <a:rPr sz="1600"/>
              <a:t>Headings: (h4) Font-size: 16px, Text transform: uppercase, font-weight: bold, Font: Open Sans, Line-height: normal</a:t>
            </a:r>
          </a:p>
          <a:p>
            <a:pPr lvl="0"/>
            <a:endParaRPr sz="1600"/>
          </a:p>
          <a:p>
            <a:pPr lvl="0"/>
            <a:r>
              <a:rPr sz="1600"/>
              <a:t>Links: Border-bottom: 1px solid #0c648c, color: #0c648c, font-size: 13px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58" name="Screen Shot 2015-02-24 at 4.46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169" y="2796659"/>
            <a:ext cx="3073293" cy="3598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Tool widget (Light version)</a:t>
            </a:r>
          </a:p>
        </p:txBody>
      </p:sp>
      <p:sp>
        <p:nvSpPr>
          <p:cNvPr id="361" name="Shape 361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Headings: (h4) Font-size: 16px, Text transform: uppercase, font-weight: bold, Font: Open Sans, Line-height: normal, color: rgb(51, 51, 51);</a:t>
            </a:r>
          </a:p>
          <a:p>
            <a:pPr lvl="0"/>
            <a:endParaRPr sz="1600"/>
          </a:p>
          <a:p>
            <a:pPr lvl="0"/>
            <a:r>
              <a:rPr sz="1600"/>
              <a:t>Links: color: #0c648c, font-size: 13px</a:t>
            </a:r>
          </a:p>
          <a:p>
            <a:pPr lvl="0"/>
            <a:endParaRPr sz="1600"/>
          </a:p>
          <a:p>
            <a:pPr lvl="0"/>
            <a:r>
              <a:rPr sz="1600"/>
              <a:t>List items: border-bottom: 4px solid rgba(0,0,0,0.05)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62" name="Screen Shot 2015-02-24 at 4.52.2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469" y="3000203"/>
            <a:ext cx="2445925" cy="3155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Tool widget (Dark version)</a:t>
            </a:r>
          </a:p>
        </p:txBody>
      </p:sp>
      <p:sp>
        <p:nvSpPr>
          <p:cNvPr id="365" name="Shape 365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Headings: (h4) Font-size: 16px, Text transform: uppercase, font-weight: bold, Font: Open Sans, Line-height: normal, color: #fff;</a:t>
            </a:r>
          </a:p>
          <a:p>
            <a:pPr lvl="0"/>
            <a:endParaRPr sz="1600"/>
          </a:p>
          <a:p>
            <a:pPr lvl="0"/>
            <a:r>
              <a:rPr sz="1600"/>
              <a:t>Links: color: #fff, font-size: 13px</a:t>
            </a:r>
          </a:p>
          <a:p>
            <a:pPr lvl="0"/>
            <a:endParaRPr sz="1600"/>
          </a:p>
          <a:p>
            <a:pPr lvl="0"/>
            <a:r>
              <a:rPr sz="1600"/>
              <a:t>List items: border-bottom: 4px solid rgba(255,255,255,0.1)</a:t>
            </a:r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66" name="Screen Shot 2015-02-24 at 4.54.0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475" y="3118167"/>
            <a:ext cx="3799060" cy="250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11.png" descr="H3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759" y="2451447"/>
            <a:ext cx="3840942" cy="617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12.png" descr="H2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25" y="980522"/>
            <a:ext cx="8347594" cy="7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922199" y="734095"/>
            <a:ext cx="652389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35px #333 font-weight 400, letter-spacing normal, line-height 32px</a:t>
            </a:r>
          </a:p>
        </p:txBody>
      </p:sp>
      <p:sp>
        <p:nvSpPr>
          <p:cNvPr id="83" name="Shape 83"/>
          <p:cNvSpPr/>
          <p:nvPr/>
        </p:nvSpPr>
        <p:spPr>
          <a:xfrm>
            <a:off x="922199" y="1897758"/>
            <a:ext cx="656983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/>
              <a:t>H3 – Bitter 21px #666 font-weight 400, letter-spacing normal, line-height 25px</a:t>
            </a:r>
          </a:p>
          <a:p>
            <a:pPr lvl="0"/>
            <a:r>
              <a:rPr sz="1600"/>
              <a:t>Border-bottom – 1px #CCC</a:t>
            </a:r>
          </a:p>
        </p:txBody>
      </p:sp>
      <p:pic>
        <p:nvPicPr>
          <p:cNvPr id="84" name="image13.png" descr="List-Rollover-GetAnswer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955" y="3686940"/>
            <a:ext cx="2437339" cy="261044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922199" y="3317607"/>
            <a:ext cx="763752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List – Open Sans 16px #0C648C font-weight 400, text decoration underline, line-height 24px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Secondary CTA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2933</Words>
  <Application>Microsoft Macintosh PowerPoint</Application>
  <PresentationFormat>On-screen Show (4:3)</PresentationFormat>
  <Paragraphs>270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Default</vt:lpstr>
      <vt:lpstr>LEARN Style Inventory</vt:lpstr>
      <vt:lpstr>Hero</vt:lpstr>
      <vt:lpstr>PowerPoint Presentation</vt:lpstr>
      <vt:lpstr>PowerPoint Presentation</vt:lpstr>
      <vt:lpstr>PowerPoint Presentation</vt:lpstr>
      <vt:lpstr>Hero</vt:lpstr>
      <vt:lpstr>PowerPoint Presentation</vt:lpstr>
      <vt:lpstr>PowerPoint Presentation</vt:lpstr>
      <vt:lpstr>Secondary CTA</vt:lpstr>
      <vt:lpstr>PowerPoint Presentation</vt:lpstr>
      <vt:lpstr>Action Bar</vt:lpstr>
      <vt:lpstr>PowerPoint Presentation</vt:lpstr>
      <vt:lpstr>Subscribe Module</vt:lpstr>
      <vt:lpstr>PowerPoint Presentation</vt:lpstr>
      <vt:lpstr>Blog Module</vt:lpstr>
      <vt:lpstr>PowerPoint Presentation</vt:lpstr>
      <vt:lpstr>Explainer</vt:lpstr>
      <vt:lpstr>PowerPoint Presentation</vt:lpstr>
      <vt:lpstr>PowerPoint Presentation</vt:lpstr>
      <vt:lpstr>PowerPoint Presentation</vt:lpstr>
      <vt:lpstr>PowerPoint Presentation</vt:lpstr>
      <vt:lpstr>Article</vt:lpstr>
      <vt:lpstr>PowerPoint Presentation</vt:lpstr>
      <vt:lpstr>Blog</vt:lpstr>
      <vt:lpstr>PowerPoint Presentation</vt:lpstr>
      <vt:lpstr>PowerPoint Presentation</vt:lpstr>
      <vt:lpstr>Sitemap</vt:lpstr>
      <vt:lpstr>PowerPoint Presentation</vt:lpstr>
      <vt:lpstr>Glossary</vt:lpstr>
      <vt:lpstr>PowerPoint Presentation</vt:lpstr>
      <vt:lpstr>Modal</vt:lpstr>
      <vt:lpstr>PowerPoint Presentation</vt:lpstr>
      <vt:lpstr>PowerPoint Presentation</vt:lpstr>
      <vt:lpstr>Contact Us</vt:lpstr>
      <vt:lpstr>PowerPoint Presentation</vt:lpstr>
      <vt:lpstr>SHOP</vt:lpstr>
      <vt:lpstr>PowerPoint Presentation</vt:lpstr>
      <vt:lpstr>PowerPoint Presentation</vt:lpstr>
      <vt:lpstr>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Exemptions</vt:lpstr>
      <vt:lpstr>PowerPoint Presentation</vt:lpstr>
      <vt:lpstr>PowerPoint Presentation</vt:lpstr>
      <vt:lpstr>PowerPoint Presentation</vt:lpstr>
      <vt:lpstr>PowerPoint Presentation</vt:lpstr>
      <vt:lpstr>PET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Style Inventory</dc:title>
  <cp:lastModifiedBy>Eric Karns</cp:lastModifiedBy>
  <cp:revision>12</cp:revision>
  <dcterms:modified xsi:type="dcterms:W3CDTF">2015-02-25T18:32:30Z</dcterms:modified>
</cp:coreProperties>
</file>